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C79EA4C-E1BE-4D3A-9A50-2043A460A2CB}"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174763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79EA4C-E1BE-4D3A-9A50-2043A460A2CB}"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362167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79EA4C-E1BE-4D3A-9A50-2043A460A2CB}"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285851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79EA4C-E1BE-4D3A-9A50-2043A460A2CB}"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277057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79EA4C-E1BE-4D3A-9A50-2043A460A2CB}"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72642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C79EA4C-E1BE-4D3A-9A50-2043A460A2CB}"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2753041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C79EA4C-E1BE-4D3A-9A50-2043A460A2CB}" type="datetimeFigureOut">
              <a:rPr lang="en-US" smtClean="0"/>
              <a:t>5/6/2022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318324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C79EA4C-E1BE-4D3A-9A50-2043A460A2CB}" type="datetimeFigureOut">
              <a:rPr lang="en-US" smtClean="0"/>
              <a:t>5/6/2022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419969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79EA4C-E1BE-4D3A-9A50-2043A460A2CB}" type="datetimeFigureOut">
              <a:rPr lang="en-US" smtClean="0"/>
              <a:t>5/6/2022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1403348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79EA4C-E1BE-4D3A-9A50-2043A460A2CB}"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378982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79EA4C-E1BE-4D3A-9A50-2043A460A2CB}"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4600B82-8C26-401F-B3C7-99624E0AECF0}" type="slidenum">
              <a:rPr lang="en-US" smtClean="0"/>
              <a:t>‹#›</a:t>
            </a:fld>
            <a:endParaRPr lang="en-US"/>
          </a:p>
        </p:txBody>
      </p:sp>
    </p:spTree>
    <p:extLst>
      <p:ext uri="{BB962C8B-B14F-4D97-AF65-F5344CB8AC3E}">
        <p14:creationId xmlns:p14="http://schemas.microsoft.com/office/powerpoint/2010/main" val="149679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9EA4C-E1BE-4D3A-9A50-2043A460A2CB}" type="datetimeFigureOut">
              <a:rPr lang="en-US" smtClean="0"/>
              <a:t>5/6/2022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00B82-8C26-401F-B3C7-99624E0AECF0}" type="slidenum">
              <a:rPr lang="en-US" smtClean="0"/>
              <a:t>‹#›</a:t>
            </a:fld>
            <a:endParaRPr lang="en-US"/>
          </a:p>
        </p:txBody>
      </p:sp>
    </p:spTree>
    <p:extLst>
      <p:ext uri="{BB962C8B-B14F-4D97-AF65-F5344CB8AC3E}">
        <p14:creationId xmlns:p14="http://schemas.microsoft.com/office/powerpoint/2010/main" val="1944491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2952327"/>
          </a:xfrm>
        </p:spPr>
        <p:txBody>
          <a:bodyPr/>
          <a:lstStyle/>
          <a:p>
            <a:pPr rtl="1"/>
            <a:r>
              <a:rPr lang="ar-IQ" b="1" dirty="0" smtClean="0">
                <a:solidFill>
                  <a:srgbClr val="0070C0"/>
                </a:solidFill>
              </a:rPr>
              <a:t/>
            </a:r>
            <a:br>
              <a:rPr lang="ar-IQ" b="1" dirty="0" smtClean="0">
                <a:solidFill>
                  <a:srgbClr val="0070C0"/>
                </a:solidFill>
              </a:rPr>
            </a:br>
            <a:r>
              <a:rPr lang="ar-IQ" b="1" dirty="0" smtClean="0">
                <a:solidFill>
                  <a:srgbClr val="0070C0"/>
                </a:solidFill>
              </a:rPr>
              <a:t>الدرس العملي </a:t>
            </a:r>
            <a:r>
              <a:rPr lang="ar-IQ" b="1" dirty="0" smtClean="0">
                <a:solidFill>
                  <a:srgbClr val="0070C0"/>
                </a:solidFill>
              </a:rPr>
              <a:t>الرابع</a:t>
            </a:r>
            <a:br>
              <a:rPr lang="ar-IQ" b="1" dirty="0" smtClean="0">
                <a:solidFill>
                  <a:srgbClr val="0070C0"/>
                </a:solidFill>
              </a:rPr>
            </a:br>
            <a:r>
              <a:rPr lang="ar-IQ" b="1" dirty="0" smtClean="0">
                <a:solidFill>
                  <a:srgbClr val="0070C0"/>
                </a:solidFill>
              </a:rPr>
              <a:t>د. </a:t>
            </a:r>
            <a:r>
              <a:rPr lang="ar-IQ" b="1" dirty="0" err="1" smtClean="0">
                <a:solidFill>
                  <a:srgbClr val="0070C0"/>
                </a:solidFill>
              </a:rPr>
              <a:t>عبدالكاظم</a:t>
            </a:r>
            <a:r>
              <a:rPr lang="ar-IQ" b="1" dirty="0" smtClean="0">
                <a:solidFill>
                  <a:srgbClr val="0070C0"/>
                </a:solidFill>
              </a:rPr>
              <a:t> ناصر صالح</a:t>
            </a:r>
            <a:r>
              <a:rPr lang="ar-IQ" b="1" dirty="0" smtClean="0">
                <a:solidFill>
                  <a:srgbClr val="0070C0"/>
                </a:solidFill>
              </a:rPr>
              <a:t> </a:t>
            </a:r>
            <a:endParaRPr lang="en-US" b="1" dirty="0">
              <a:solidFill>
                <a:srgbClr val="0070C0"/>
              </a:solidFill>
            </a:endParaRPr>
          </a:p>
        </p:txBody>
      </p:sp>
      <p:sp>
        <p:nvSpPr>
          <p:cNvPr id="3" name="عنوان فرعي 2"/>
          <p:cNvSpPr>
            <a:spLocks noGrp="1"/>
          </p:cNvSpPr>
          <p:nvPr>
            <p:ph type="subTitle" idx="1"/>
          </p:nvPr>
        </p:nvSpPr>
        <p:spPr>
          <a:xfrm>
            <a:off x="1371600" y="3140968"/>
            <a:ext cx="6400800" cy="2592288"/>
          </a:xfrm>
        </p:spPr>
        <p:txBody>
          <a:bodyPr>
            <a:normAutofit/>
          </a:bodyPr>
          <a:lstStyle/>
          <a:p>
            <a:pPr rtl="1"/>
            <a:r>
              <a:rPr lang="ar-IQ" sz="4400" dirty="0" smtClean="0">
                <a:solidFill>
                  <a:srgbClr val="FF0000"/>
                </a:solidFill>
              </a:rPr>
              <a:t>عنوان المحاضرة </a:t>
            </a:r>
          </a:p>
          <a:p>
            <a:pPr rtl="1"/>
            <a:r>
              <a:rPr lang="ar-IQ" sz="4400" dirty="0" smtClean="0">
                <a:solidFill>
                  <a:srgbClr val="FF0000"/>
                </a:solidFill>
              </a:rPr>
              <a:t>معاملة </a:t>
            </a:r>
            <a:r>
              <a:rPr lang="ar-IQ" sz="4400" dirty="0" smtClean="0">
                <a:solidFill>
                  <a:srgbClr val="FF0000"/>
                </a:solidFill>
              </a:rPr>
              <a:t>البذور قبل الزراعة </a:t>
            </a:r>
            <a:endParaRPr lang="en-US" sz="4400" dirty="0">
              <a:solidFill>
                <a:srgbClr val="FF0000"/>
              </a:solidFill>
            </a:endParaRPr>
          </a:p>
        </p:txBody>
      </p:sp>
      <p:pic>
        <p:nvPicPr>
          <p:cNvPr id="2050" name="Picture 2" descr="C:\Users\alMasar\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407988"/>
            <a:ext cx="1524224" cy="158085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lMasar\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07988"/>
            <a:ext cx="1584176" cy="1580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726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pPr rtl="1"/>
            <a:r>
              <a:rPr lang="ar-IQ" sz="5400" i="1" dirty="0" smtClean="0">
                <a:solidFill>
                  <a:srgbClr val="0070C0"/>
                </a:solidFill>
              </a:rPr>
              <a:t>شكرا</a:t>
            </a:r>
            <a:r>
              <a:rPr lang="en-US" sz="5400" i="1" dirty="0" smtClean="0">
                <a:solidFill>
                  <a:srgbClr val="0070C0"/>
                </a:solidFill>
              </a:rPr>
              <a:t>”</a:t>
            </a:r>
            <a:r>
              <a:rPr lang="ar-IQ" sz="5400" i="1" dirty="0" smtClean="0">
                <a:solidFill>
                  <a:srgbClr val="0070C0"/>
                </a:solidFill>
              </a:rPr>
              <a:t> لحسن الأصغاء </a:t>
            </a:r>
            <a:endParaRPr lang="en-US" sz="5400" i="1" dirty="0">
              <a:solidFill>
                <a:srgbClr val="0070C0"/>
              </a:solidFill>
            </a:endParaRPr>
          </a:p>
        </p:txBody>
      </p:sp>
    </p:spTree>
    <p:extLst>
      <p:ext uri="{BB962C8B-B14F-4D97-AF65-F5344CB8AC3E}">
        <p14:creationId xmlns:p14="http://schemas.microsoft.com/office/powerpoint/2010/main" val="364541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pPr algn="r"/>
            <a:r>
              <a:rPr lang="ar-IQ" dirty="0">
                <a:solidFill>
                  <a:srgbClr val="FF0000"/>
                </a:solidFill>
              </a:rPr>
              <a:t>معاملة البذور قبل الزراعة </a:t>
            </a:r>
            <a:r>
              <a:rPr lang="en-US" dirty="0"/>
              <a:t/>
            </a:r>
            <a:br>
              <a:rPr lang="en-US" dirty="0"/>
            </a:br>
            <a:r>
              <a:rPr lang="ar-IQ" dirty="0"/>
              <a:t>تتعد المعاملات التي تجرى على البذور قبل زراعتها لكسر </a:t>
            </a:r>
            <a:r>
              <a:rPr lang="ar-IQ" dirty="0" smtClean="0"/>
              <a:t>وأنهاء طور </a:t>
            </a:r>
            <a:r>
              <a:rPr lang="ar-IQ" dirty="0"/>
              <a:t>السكون وتتضمن معاملات ميكانيكية وكيمياوية واستغلال العوامل البيئية مثل الضوء ودرجة الحرارة وتهدف جميع العمليات الى تسهيل </a:t>
            </a:r>
            <a:r>
              <a:rPr lang="ar-IQ" dirty="0" err="1" smtClean="0"/>
              <a:t>وأسراع</a:t>
            </a:r>
            <a:r>
              <a:rPr lang="ar-IQ" dirty="0" smtClean="0"/>
              <a:t> </a:t>
            </a:r>
            <a:r>
              <a:rPr lang="ar-IQ" dirty="0"/>
              <a:t>عمليات انبات البذور.</a:t>
            </a:r>
            <a:r>
              <a:rPr lang="en-US" dirty="0"/>
              <a:t/>
            </a:r>
            <a:br>
              <a:rPr lang="en-US" dirty="0"/>
            </a:br>
            <a:r>
              <a:rPr lang="ar-IQ" dirty="0"/>
              <a:t>ومن المعاملات التي تجري على البذور قبل زرعتها هي :</a:t>
            </a:r>
            <a:r>
              <a:rPr lang="en-US" dirty="0"/>
              <a:t/>
            </a:r>
            <a:br>
              <a:rPr lang="en-US" dirty="0"/>
            </a:br>
            <a:r>
              <a:rPr lang="ar-IQ" dirty="0" smtClean="0">
                <a:solidFill>
                  <a:srgbClr val="0070C0"/>
                </a:solidFill>
              </a:rPr>
              <a:t>1</a:t>
            </a:r>
            <a:r>
              <a:rPr lang="ar-IQ" dirty="0" smtClean="0"/>
              <a:t> </a:t>
            </a:r>
            <a:r>
              <a:rPr lang="ar-IQ" dirty="0" smtClean="0">
                <a:solidFill>
                  <a:srgbClr val="0070C0"/>
                </a:solidFill>
              </a:rPr>
              <a:t>- الخدش </a:t>
            </a:r>
            <a:r>
              <a:rPr lang="ar-IQ" dirty="0">
                <a:solidFill>
                  <a:srgbClr val="0070C0"/>
                </a:solidFill>
              </a:rPr>
              <a:t>وتقسم الى : </a:t>
            </a:r>
            <a:r>
              <a:rPr lang="en-US" dirty="0"/>
              <a:t/>
            </a:r>
            <a:br>
              <a:rPr lang="en-US" dirty="0"/>
            </a:br>
            <a:endParaRPr lang="en-US" dirty="0"/>
          </a:p>
        </p:txBody>
      </p:sp>
    </p:spTree>
    <p:extLst>
      <p:ext uri="{BB962C8B-B14F-4D97-AF65-F5344CB8AC3E}">
        <p14:creationId xmlns:p14="http://schemas.microsoft.com/office/powerpoint/2010/main" val="358599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928992" cy="6250706"/>
          </a:xfrm>
        </p:spPr>
        <p:txBody>
          <a:bodyPr>
            <a:normAutofit fontScale="90000"/>
          </a:bodyPr>
          <a:lstStyle/>
          <a:p>
            <a:pPr algn="r" rtl="1"/>
            <a:r>
              <a:rPr lang="ar-IQ" dirty="0" smtClean="0"/>
              <a:t/>
            </a:r>
            <a:br>
              <a:rPr lang="ar-IQ" dirty="0" smtClean="0"/>
            </a:br>
            <a:r>
              <a:rPr lang="ar-IQ" dirty="0" smtClean="0">
                <a:solidFill>
                  <a:srgbClr val="00B050"/>
                </a:solidFill>
              </a:rPr>
              <a:t>أ </a:t>
            </a:r>
            <a:r>
              <a:rPr lang="ar-IQ" dirty="0">
                <a:solidFill>
                  <a:srgbClr val="00B050"/>
                </a:solidFill>
              </a:rPr>
              <a:t>– تخديش الميكانيكي </a:t>
            </a:r>
            <a:r>
              <a:rPr lang="ar-IQ" dirty="0" smtClean="0">
                <a:solidFill>
                  <a:srgbClr val="00B050"/>
                </a:solidFill>
              </a:rPr>
              <a:t>:</a:t>
            </a:r>
            <a:r>
              <a:rPr lang="en-US" dirty="0"/>
              <a:t/>
            </a:r>
            <a:br>
              <a:rPr lang="en-US" dirty="0"/>
            </a:br>
            <a:r>
              <a:rPr lang="ar-IQ" sz="4000" dirty="0"/>
              <a:t>من المعرف ان </a:t>
            </a:r>
            <a:r>
              <a:rPr lang="ar-IQ" sz="4000" dirty="0" smtClean="0"/>
              <a:t>أغطية </a:t>
            </a:r>
            <a:r>
              <a:rPr lang="ar-IQ" sz="4000" dirty="0"/>
              <a:t>البذرة تؤدي الى سكون </a:t>
            </a:r>
            <a:r>
              <a:rPr lang="ar-IQ" sz="4000" dirty="0" smtClean="0"/>
              <a:t>عدد انواع </a:t>
            </a:r>
            <a:r>
              <a:rPr lang="ar-IQ" sz="4000" dirty="0"/>
              <a:t>من </a:t>
            </a:r>
            <a:r>
              <a:rPr lang="ar-IQ" sz="4000" dirty="0" err="1" smtClean="0"/>
              <a:t>البذورنتيجة</a:t>
            </a:r>
            <a:r>
              <a:rPr lang="ar-IQ" sz="4000" dirty="0" smtClean="0"/>
              <a:t> </a:t>
            </a:r>
            <a:r>
              <a:rPr lang="ar-IQ" sz="4000" dirty="0"/>
              <a:t>لعدم نفاذيتها للماء والغازات (خاصة </a:t>
            </a:r>
            <a:r>
              <a:rPr lang="ar-IQ" sz="4000" dirty="0" smtClean="0"/>
              <a:t>الاوكسجين) او </a:t>
            </a:r>
            <a:r>
              <a:rPr lang="ar-IQ" sz="4000" dirty="0"/>
              <a:t>لمنعها لتمدد </a:t>
            </a:r>
            <a:r>
              <a:rPr lang="ar-IQ" sz="4000" dirty="0" smtClean="0"/>
              <a:t>الجنين , </a:t>
            </a:r>
            <a:r>
              <a:rPr lang="ar-IQ" sz="4000" dirty="0"/>
              <a:t>وان ازالة اغطية البذور بطريقة ميكانيكية يودي الى ازالة موانع الانبات هذه . </a:t>
            </a:r>
            <a:r>
              <a:rPr lang="ar-IQ" sz="4000" dirty="0" smtClean="0"/>
              <a:t>وتتضمن </a:t>
            </a:r>
            <a:r>
              <a:rPr lang="ar-IQ" sz="4000" dirty="0"/>
              <a:t>عملية التخديش </a:t>
            </a:r>
            <a:r>
              <a:rPr lang="ar-IQ" sz="4000" dirty="0" err="1" smtClean="0"/>
              <a:t>كسرأ</a:t>
            </a:r>
            <a:r>
              <a:rPr lang="ar-IQ" sz="4000" dirty="0" smtClean="0"/>
              <a:t> </a:t>
            </a:r>
            <a:r>
              <a:rPr lang="ar-IQ" sz="4000" dirty="0"/>
              <a:t>وحكا" </a:t>
            </a:r>
            <a:r>
              <a:rPr lang="ar-IQ" sz="4000" dirty="0" smtClean="0"/>
              <a:t>لأغطية </a:t>
            </a:r>
            <a:r>
              <a:rPr lang="ar-IQ" sz="4000" dirty="0"/>
              <a:t>البذور التي تؤدي الى ازالة </a:t>
            </a:r>
            <a:r>
              <a:rPr lang="ar-IQ" sz="4000" dirty="0" err="1"/>
              <a:t>العومل</a:t>
            </a:r>
            <a:r>
              <a:rPr lang="ar-IQ" sz="4000" dirty="0"/>
              <a:t> المحددة الانبات، ويلجا الى فرك البذور بورق الصفرة</a:t>
            </a:r>
            <a:r>
              <a:rPr lang="en-US" sz="4000" dirty="0"/>
              <a:t> Sandpaper</a:t>
            </a:r>
            <a:r>
              <a:rPr lang="ar-IQ" sz="4000" dirty="0"/>
              <a:t> او حكها بمبرد او كسر الاغطية بين فكي كسارة او عمل وثقب بالبذرة او استعمال مكائن تخديش خاصة مع ملاحظة عدم </a:t>
            </a:r>
            <a:r>
              <a:rPr lang="ar-IQ" sz="4000" dirty="0" smtClean="0"/>
              <a:t>الأضرار بالبذرة </a:t>
            </a:r>
            <a:r>
              <a:rPr lang="ar-IQ" sz="4000" dirty="0"/>
              <a:t>عند استعمال هذه الطريقة </a:t>
            </a:r>
            <a:r>
              <a:rPr lang="en-US" dirty="0"/>
              <a:t/>
            </a:r>
            <a:br>
              <a:rPr lang="en-US" dirty="0"/>
            </a:br>
            <a:endParaRPr lang="en-US" dirty="0"/>
          </a:p>
        </p:txBody>
      </p:sp>
    </p:spTree>
    <p:extLst>
      <p:ext uri="{BB962C8B-B14F-4D97-AF65-F5344CB8AC3E}">
        <p14:creationId xmlns:p14="http://schemas.microsoft.com/office/powerpoint/2010/main" val="317339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p:spPr>
        <p:txBody>
          <a:bodyPr>
            <a:normAutofit fontScale="90000"/>
          </a:bodyPr>
          <a:lstStyle/>
          <a:p>
            <a:pPr algn="r" rtl="1"/>
            <a:r>
              <a:rPr lang="ar-IQ" sz="3600" dirty="0" smtClean="0">
                <a:solidFill>
                  <a:srgbClr val="00B050"/>
                </a:solidFill>
              </a:rPr>
              <a:t/>
            </a:r>
            <a:br>
              <a:rPr lang="ar-IQ" sz="3600" dirty="0" smtClean="0">
                <a:solidFill>
                  <a:srgbClr val="00B050"/>
                </a:solidFill>
              </a:rPr>
            </a:br>
            <a:r>
              <a:rPr lang="ar-IQ" sz="3600" dirty="0" smtClean="0">
                <a:solidFill>
                  <a:srgbClr val="00B050"/>
                </a:solidFill>
              </a:rPr>
              <a:t>ب- </a:t>
            </a:r>
            <a:r>
              <a:rPr lang="ar-IQ" sz="3600" dirty="0">
                <a:solidFill>
                  <a:srgbClr val="00B050"/>
                </a:solidFill>
              </a:rPr>
              <a:t>التخديش بالحامض </a:t>
            </a:r>
            <a:r>
              <a:rPr lang="ar-IQ" sz="3600" dirty="0" smtClean="0">
                <a:solidFill>
                  <a:srgbClr val="00B050"/>
                </a:solidFill>
              </a:rPr>
              <a:t>:</a:t>
            </a:r>
            <a:r>
              <a:rPr lang="en-US" sz="3600" dirty="0">
                <a:solidFill>
                  <a:srgbClr val="00B050"/>
                </a:solidFill>
              </a:rPr>
              <a:t/>
            </a:r>
            <a:br>
              <a:rPr lang="en-US" sz="3600" dirty="0">
                <a:solidFill>
                  <a:srgbClr val="00B050"/>
                </a:solidFill>
              </a:rPr>
            </a:br>
            <a:r>
              <a:rPr lang="ar-IQ" sz="3600" dirty="0"/>
              <a:t>ان هذه المعاملة مفيدة للبذور ذات الاغطية غير النفاذة ويعد حامض الكبريتيك </a:t>
            </a:r>
            <a:r>
              <a:rPr lang="en-US" sz="3600" dirty="0" smtClean="0"/>
              <a:t>H₂SO₄</a:t>
            </a:r>
            <a:r>
              <a:rPr lang="ar-IQ" sz="3600" dirty="0" smtClean="0"/>
              <a:t> المركز </a:t>
            </a:r>
            <a:r>
              <a:rPr lang="ar-IQ" sz="3600" dirty="0"/>
              <a:t>الفعال جدا" ولكن يجب الحذر الشديد عند </a:t>
            </a:r>
            <a:r>
              <a:rPr lang="ar-IQ" sz="3600" dirty="0" smtClean="0"/>
              <a:t>استعماله </a:t>
            </a:r>
            <a:r>
              <a:rPr lang="ar-IQ" sz="3600" dirty="0"/>
              <a:t>وتوضع البذور الجافة في وعاء زجاجي وتغطى بحامض الكبريتيك المركز وبنسبة حجم واحد من البذور لكل حجمين من الحامض وتختلف مدة المعاملة </a:t>
            </a:r>
            <a:r>
              <a:rPr lang="ar-IQ" sz="3600" dirty="0" smtClean="0"/>
              <a:t>وتتروح </a:t>
            </a:r>
            <a:r>
              <a:rPr lang="ar-IQ" sz="3600" dirty="0"/>
              <a:t>المدة بين10 دقائق البعض انواع البذور الى 6 ساعات في </a:t>
            </a:r>
            <a:r>
              <a:rPr lang="ar-IQ" sz="3600" dirty="0" smtClean="0"/>
              <a:t>بذور اخرى. وتغسل </a:t>
            </a:r>
            <a:r>
              <a:rPr lang="ar-IQ" sz="3600" dirty="0" err="1"/>
              <a:t>يالماء</a:t>
            </a:r>
            <a:r>
              <a:rPr lang="ar-IQ" sz="3600" dirty="0"/>
              <a:t> الجاري لمد 10دقائق بعد المعاملة للتخليص من الحامض </a:t>
            </a:r>
            <a:r>
              <a:rPr lang="ar-IQ" sz="3600" dirty="0" smtClean="0"/>
              <a:t>ويمكن </a:t>
            </a:r>
            <a:r>
              <a:rPr lang="ar-IQ" sz="3600" dirty="0"/>
              <a:t>زراعة البذور بعد المعاملة بالحامض عندما تكون رطبة او جافة او خزنها لحين الحاجة اليها. وعموما فان معاملة البذور بحامض الكبريتيك تسبب رفع نسبة الانبات في البذور الى ثلاثة اضعاف </a:t>
            </a:r>
            <a:r>
              <a:rPr lang="ar-IQ" sz="3600" dirty="0" smtClean="0"/>
              <a:t>ولكنها طريقة مرتفعة </a:t>
            </a:r>
            <a:r>
              <a:rPr lang="ar-IQ" sz="3600" dirty="0"/>
              <a:t>الثمن </a:t>
            </a:r>
            <a:r>
              <a:rPr lang="ar-IQ" sz="3600" dirty="0" smtClean="0"/>
              <a:t>وخطرة </a:t>
            </a:r>
            <a:r>
              <a:rPr lang="ar-IQ" sz="3600" dirty="0" err="1" smtClean="0"/>
              <a:t>ألاستعمال</a:t>
            </a:r>
            <a:r>
              <a:rPr lang="ar-IQ" sz="3600" dirty="0" smtClean="0"/>
              <a:t> </a:t>
            </a:r>
            <a:r>
              <a:rPr lang="ar-IQ" sz="3600" dirty="0"/>
              <a:t>.</a:t>
            </a:r>
            <a:r>
              <a:rPr lang="en-US" dirty="0"/>
              <a:t/>
            </a:r>
            <a:br>
              <a:rPr lang="en-US" dirty="0"/>
            </a:br>
            <a:endParaRPr lang="en-US" dirty="0"/>
          </a:p>
        </p:txBody>
      </p:sp>
    </p:spTree>
    <p:extLst>
      <p:ext uri="{BB962C8B-B14F-4D97-AF65-F5344CB8AC3E}">
        <p14:creationId xmlns:p14="http://schemas.microsoft.com/office/powerpoint/2010/main" val="74637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r" rtl="1"/>
            <a:r>
              <a:rPr lang="ar-IQ" sz="3600" dirty="0" smtClean="0"/>
              <a:t/>
            </a:r>
            <a:br>
              <a:rPr lang="ar-IQ" sz="3600" dirty="0" smtClean="0"/>
            </a:br>
            <a:r>
              <a:rPr lang="ar-IQ" sz="3600" dirty="0" smtClean="0">
                <a:solidFill>
                  <a:srgbClr val="0070C0"/>
                </a:solidFill>
              </a:rPr>
              <a:t>2 - </a:t>
            </a:r>
            <a:r>
              <a:rPr lang="ar-IQ" sz="3600" dirty="0">
                <a:solidFill>
                  <a:srgbClr val="0070C0"/>
                </a:solidFill>
              </a:rPr>
              <a:t>المعاملة بالماء الساخن والبارد :</a:t>
            </a:r>
            <a:r>
              <a:rPr lang="en-US" sz="3600" dirty="0"/>
              <a:t/>
            </a:r>
            <a:br>
              <a:rPr lang="en-US" sz="3600" dirty="0"/>
            </a:br>
            <a:r>
              <a:rPr lang="ar-IQ" sz="3600" dirty="0"/>
              <a:t>تنقع البذور اما بهدف تحويل اغطية البذور الصلبة او </a:t>
            </a:r>
            <a:r>
              <a:rPr lang="ar-IQ" sz="3600" dirty="0" err="1" smtClean="0"/>
              <a:t>بأزالة</a:t>
            </a:r>
            <a:r>
              <a:rPr lang="ar-IQ" sz="3600" dirty="0" smtClean="0"/>
              <a:t> </a:t>
            </a:r>
            <a:r>
              <a:rPr lang="ar-IQ" sz="3600" dirty="0"/>
              <a:t>المواد المانعة </a:t>
            </a:r>
            <a:r>
              <a:rPr lang="ar-IQ" sz="3600" dirty="0" err="1" smtClean="0"/>
              <a:t>للأنبات</a:t>
            </a:r>
            <a:r>
              <a:rPr lang="ar-IQ" sz="3600" dirty="0" smtClean="0"/>
              <a:t> </a:t>
            </a:r>
            <a:r>
              <a:rPr lang="ar-IQ" sz="3600" dirty="0"/>
              <a:t>او لتقصير الفترة اللازمة </a:t>
            </a:r>
            <a:r>
              <a:rPr lang="ar-IQ" sz="3600" dirty="0" err="1"/>
              <a:t>للانبات</a:t>
            </a:r>
            <a:r>
              <a:rPr lang="ar-IQ" sz="3600" dirty="0"/>
              <a:t> او بهدف هذه العوامل مجتمعة ويمكن ارخاء بعض اغطية البذور الصلبة بوضع البذور في 4-5 اضعاف حجمها </a:t>
            </a:r>
            <a:r>
              <a:rPr lang="ar-IQ" sz="3600" dirty="0" smtClean="0"/>
              <a:t>في </a:t>
            </a:r>
            <a:r>
              <a:rPr lang="ar-IQ" sz="3600" dirty="0"/>
              <a:t>الماء الساخن درجة </a:t>
            </a:r>
            <a:r>
              <a:rPr lang="ar-IQ" sz="3600" dirty="0" err="1"/>
              <a:t>حرارتة</a:t>
            </a:r>
            <a:r>
              <a:rPr lang="ar-IQ" sz="3600" dirty="0"/>
              <a:t>  </a:t>
            </a:r>
            <a:r>
              <a:rPr lang="ar-IQ" sz="3600" dirty="0" smtClean="0"/>
              <a:t>77-100مͦ   </a:t>
            </a:r>
            <a:r>
              <a:rPr lang="ar-IQ" sz="3600" dirty="0"/>
              <a:t>ثم </a:t>
            </a:r>
            <a:r>
              <a:rPr lang="ar-IQ" sz="3600" dirty="0" smtClean="0"/>
              <a:t>تزال </a:t>
            </a:r>
            <a:r>
              <a:rPr lang="ar-IQ" sz="3600" dirty="0"/>
              <a:t>مباشرة </a:t>
            </a:r>
            <a:r>
              <a:rPr lang="ar-IQ" sz="3600" dirty="0" smtClean="0"/>
              <a:t>وقد تترك </a:t>
            </a:r>
            <a:r>
              <a:rPr lang="ar-IQ" sz="3600" dirty="0"/>
              <a:t>البذور لتنقع في الماء الذي يبرد تدريجيا" لمد 12-24 ساعة ويجب زراعة البذور مباشر بعد المعاملة بالماء الساخن . ويلجا البعض الى غلي البذور في الماء لبعض دقائق ولكن هذه العملية خطرة حيث </a:t>
            </a:r>
            <a:r>
              <a:rPr lang="ar-IQ" sz="3600" dirty="0" smtClean="0"/>
              <a:t>تعريض </a:t>
            </a:r>
            <a:r>
              <a:rPr lang="ar-IQ" sz="3600" dirty="0"/>
              <a:t>البذور لدرجة حرارة مرتفعة غالبا" ما يؤدي الى </a:t>
            </a:r>
            <a:r>
              <a:rPr lang="ar-IQ" sz="3600" dirty="0" smtClean="0"/>
              <a:t>الاضرار بالبذور </a:t>
            </a:r>
            <a:r>
              <a:rPr lang="ar-IQ" sz="3600" dirty="0"/>
              <a:t>بسبب قتل الجنين الحي داخل البذرة </a:t>
            </a:r>
            <a:r>
              <a:rPr lang="ar-IQ" sz="3600" dirty="0" smtClean="0"/>
              <a:t>. ان </a:t>
            </a:r>
            <a:r>
              <a:rPr lang="ar-IQ" sz="3600" dirty="0"/>
              <a:t>هذه المعاملة غير ضرورية عند زراعة البذور في الحقل حيث ان المواد المانعة </a:t>
            </a:r>
            <a:r>
              <a:rPr lang="ar-IQ" sz="3600" dirty="0" err="1" smtClean="0"/>
              <a:t>للأنبات</a:t>
            </a:r>
            <a:r>
              <a:rPr lang="ar-IQ" sz="3600" dirty="0" smtClean="0"/>
              <a:t> تغسل </a:t>
            </a:r>
            <a:r>
              <a:rPr lang="ar-IQ" sz="3600" dirty="0"/>
              <a:t>بواسطة ماء </a:t>
            </a:r>
            <a:r>
              <a:rPr lang="ar-IQ" sz="3600" dirty="0" smtClean="0"/>
              <a:t>الري اذا كانت مياه الري كافية وليس فقط لترطيب البذرة . </a:t>
            </a:r>
            <a:r>
              <a:rPr lang="en-US" dirty="0"/>
              <a:t/>
            </a:r>
            <a:br>
              <a:rPr lang="en-US" dirty="0"/>
            </a:br>
            <a:endParaRPr lang="en-US" dirty="0"/>
          </a:p>
        </p:txBody>
      </p:sp>
    </p:spTree>
    <p:extLst>
      <p:ext uri="{BB962C8B-B14F-4D97-AF65-F5344CB8AC3E}">
        <p14:creationId xmlns:p14="http://schemas.microsoft.com/office/powerpoint/2010/main" val="112267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normAutofit fontScale="90000"/>
          </a:bodyPr>
          <a:lstStyle/>
          <a:p>
            <a:pPr algn="r" rtl="1"/>
            <a:r>
              <a:rPr lang="ar-IQ" sz="3600" dirty="0" smtClean="0"/>
              <a:t/>
            </a:r>
            <a:br>
              <a:rPr lang="ar-IQ" sz="3600" dirty="0" smtClean="0"/>
            </a:br>
            <a:r>
              <a:rPr lang="ar-IQ" sz="4000" dirty="0" smtClean="0">
                <a:solidFill>
                  <a:srgbClr val="0070C0"/>
                </a:solidFill>
              </a:rPr>
              <a:t>3- </a:t>
            </a:r>
            <a:r>
              <a:rPr lang="ar-IQ" sz="4000" dirty="0">
                <a:solidFill>
                  <a:srgbClr val="0070C0"/>
                </a:solidFill>
              </a:rPr>
              <a:t>التنضيد </a:t>
            </a:r>
            <a:r>
              <a:rPr lang="ar-IQ" sz="4000" dirty="0" smtClean="0">
                <a:solidFill>
                  <a:srgbClr val="0070C0"/>
                </a:solidFill>
              </a:rPr>
              <a:t>:</a:t>
            </a:r>
            <a:r>
              <a:rPr lang="en-US" sz="3600" dirty="0"/>
              <a:t/>
            </a:r>
            <a:br>
              <a:rPr lang="en-US" sz="3600" dirty="0"/>
            </a:br>
            <a:r>
              <a:rPr lang="ar-IQ" sz="3600" dirty="0"/>
              <a:t>ان </a:t>
            </a:r>
            <a:r>
              <a:rPr lang="ar-IQ" sz="3600" dirty="0" smtClean="0"/>
              <a:t>أحدى </a:t>
            </a:r>
            <a:r>
              <a:rPr lang="ar-IQ" sz="3600" dirty="0"/>
              <a:t>الطرق المستعملة بكثير في معاملة البذور </a:t>
            </a:r>
            <a:r>
              <a:rPr lang="ar-IQ" sz="3600" dirty="0" smtClean="0"/>
              <a:t>وتهيئتها </a:t>
            </a:r>
            <a:r>
              <a:rPr lang="ar-IQ" sz="3600" dirty="0" err="1" smtClean="0"/>
              <a:t>للأنبات</a:t>
            </a:r>
            <a:r>
              <a:rPr lang="ar-IQ" sz="3600" dirty="0" smtClean="0"/>
              <a:t> </a:t>
            </a:r>
            <a:r>
              <a:rPr lang="ar-IQ" sz="3600" dirty="0"/>
              <a:t>هي تنضيد البذور وتعني تعريض البذور لدرجة الحرارة منخفضة </a:t>
            </a:r>
            <a:r>
              <a:rPr lang="ar-IQ" sz="3600" dirty="0" smtClean="0"/>
              <a:t>2-7 مͦ  </a:t>
            </a:r>
            <a:r>
              <a:rPr lang="ar-IQ" sz="3600" dirty="0"/>
              <a:t>لفترة زمنية كافية تختلف باختلاف </a:t>
            </a:r>
            <a:r>
              <a:rPr lang="ar-IQ" sz="3600" dirty="0" smtClean="0"/>
              <a:t>الأنواع </a:t>
            </a:r>
            <a:r>
              <a:rPr lang="ar-IQ" sz="3600" dirty="0"/>
              <a:t>واصناف </a:t>
            </a:r>
            <a:r>
              <a:rPr lang="ar-IQ" sz="3600" dirty="0" err="1" smtClean="0"/>
              <a:t>النواع</a:t>
            </a:r>
            <a:r>
              <a:rPr lang="ar-IQ" sz="3600" dirty="0" smtClean="0"/>
              <a:t> الواحد </a:t>
            </a:r>
            <a:r>
              <a:rPr lang="ar-IQ" sz="3600" dirty="0"/>
              <a:t>وقد يتسع هذا المدى من الدرجة الحرارة للتنضيد الى (</a:t>
            </a:r>
            <a:r>
              <a:rPr lang="ar-IQ" sz="3600" dirty="0" smtClean="0"/>
              <a:t>0-10)مͦ </a:t>
            </a:r>
            <a:r>
              <a:rPr lang="ar-IQ" sz="3600" dirty="0"/>
              <a:t>على شرط ان تكون هناك رطوبة مناسبة وتهوية جيدة </a:t>
            </a:r>
            <a:r>
              <a:rPr lang="ar-IQ" sz="3600" dirty="0" smtClean="0"/>
              <a:t>للبذور في </a:t>
            </a:r>
            <a:r>
              <a:rPr lang="ar-IQ" sz="3600" dirty="0"/>
              <a:t>اثناء </a:t>
            </a:r>
            <a:r>
              <a:rPr lang="ar-IQ" sz="3600" dirty="0" smtClean="0"/>
              <a:t>التنضيد , </a:t>
            </a:r>
            <a:r>
              <a:rPr lang="ar-IQ" sz="3600" dirty="0"/>
              <a:t>لذلك تسمى هذه العملية ايضا" بالتبريد الرطب . اثناء عملية التنضيد تحصل عدة تغييرات في البذور منها زيادة قابلية الغلاف على نفوذ الماء فيه </a:t>
            </a:r>
            <a:r>
              <a:rPr lang="ar-IQ" sz="3600" dirty="0" smtClean="0"/>
              <a:t>وتبادل  الغازات </a:t>
            </a:r>
            <a:r>
              <a:rPr lang="ar-IQ" sz="3600" dirty="0"/>
              <a:t>وزيادة نشاط </a:t>
            </a:r>
            <a:r>
              <a:rPr lang="ar-IQ" sz="3600" dirty="0" smtClean="0"/>
              <a:t>الانزيمات </a:t>
            </a:r>
            <a:r>
              <a:rPr lang="ar-IQ" sz="3600" dirty="0"/>
              <a:t>ودرجة الحموضة والمواد القابلة للذوبان وسرعة التنفس للجنين والمواد المشجعة للنمو وخاصة حامض </a:t>
            </a:r>
            <a:r>
              <a:rPr lang="ar-IQ" sz="3600" dirty="0" err="1"/>
              <a:t>الجبرلين</a:t>
            </a:r>
            <a:r>
              <a:rPr lang="ar-IQ" sz="3600" dirty="0"/>
              <a:t> ونقصان المثبطات للنمو وخاصة حامض </a:t>
            </a:r>
            <a:r>
              <a:rPr lang="ar-IQ" sz="3600" dirty="0" err="1"/>
              <a:t>الابسايسيك</a:t>
            </a:r>
            <a:r>
              <a:rPr lang="ar-IQ" sz="3600" dirty="0"/>
              <a:t> .</a:t>
            </a:r>
            <a:r>
              <a:rPr lang="en-US" dirty="0"/>
              <a:t/>
            </a:r>
            <a:br>
              <a:rPr lang="en-US" dirty="0"/>
            </a:br>
            <a:endParaRPr lang="en-US" dirty="0"/>
          </a:p>
        </p:txBody>
      </p:sp>
    </p:spTree>
    <p:extLst>
      <p:ext uri="{BB962C8B-B14F-4D97-AF65-F5344CB8AC3E}">
        <p14:creationId xmlns:p14="http://schemas.microsoft.com/office/powerpoint/2010/main" val="7080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712968" cy="6394722"/>
          </a:xfrm>
        </p:spPr>
        <p:txBody>
          <a:bodyPr>
            <a:normAutofit fontScale="90000"/>
          </a:bodyPr>
          <a:lstStyle/>
          <a:p>
            <a:pPr algn="r" rtl="1"/>
            <a:r>
              <a:rPr lang="ar-IQ" sz="3600" dirty="0" smtClean="0"/>
              <a:t/>
            </a:r>
            <a:br>
              <a:rPr lang="ar-IQ" sz="3600" dirty="0" smtClean="0"/>
            </a:br>
            <a:r>
              <a:rPr lang="ar-IQ" sz="3600" dirty="0" smtClean="0"/>
              <a:t>ومن </a:t>
            </a:r>
            <a:r>
              <a:rPr lang="ar-IQ" sz="3600" dirty="0"/>
              <a:t>الاوساط المستعملة في التنضيد مزيج </a:t>
            </a:r>
            <a:r>
              <a:rPr lang="ar-IQ" sz="3600" dirty="0" smtClean="0"/>
              <a:t>متكون </a:t>
            </a:r>
            <a:r>
              <a:rPr lang="ar-IQ" sz="3600" dirty="0"/>
              <a:t>من </a:t>
            </a:r>
            <a:r>
              <a:rPr lang="ar-IQ" sz="3600" dirty="0" smtClean="0"/>
              <a:t>الرمل </a:t>
            </a:r>
            <a:r>
              <a:rPr lang="ar-IQ" sz="3600" dirty="0" err="1" smtClean="0"/>
              <a:t>والبيتموس</a:t>
            </a:r>
            <a:r>
              <a:rPr lang="ar-IQ" sz="3600" dirty="0" smtClean="0"/>
              <a:t> </a:t>
            </a:r>
            <a:r>
              <a:rPr lang="ar-IQ" sz="3600" dirty="0"/>
              <a:t>بنسبة 1:1 </a:t>
            </a:r>
            <a:r>
              <a:rPr lang="ar-IQ" sz="3600" dirty="0" smtClean="0"/>
              <a:t>ويرطب </a:t>
            </a:r>
            <a:r>
              <a:rPr lang="ar-IQ" sz="3600" dirty="0"/>
              <a:t>هذا المزيج ويترك لمدة 24 ساعة قبل الاستعمال ويجرى التنضيد </a:t>
            </a:r>
            <a:r>
              <a:rPr lang="ar-IQ" sz="3600" dirty="0" smtClean="0"/>
              <a:t>بوضع </a:t>
            </a:r>
            <a:r>
              <a:rPr lang="ar-IQ" sz="3600" dirty="0" err="1" smtClean="0"/>
              <a:t>البذوربوسط</a:t>
            </a:r>
            <a:r>
              <a:rPr lang="ar-IQ" sz="3600" dirty="0" smtClean="0"/>
              <a:t> التنضيد في </a:t>
            </a:r>
            <a:r>
              <a:rPr lang="ar-IQ" sz="3600" dirty="0"/>
              <a:t>صناديق  خشبية على شكل طبقات متبادلة بحيث تكون الطبقة السفلية والعلوية من </a:t>
            </a:r>
            <a:r>
              <a:rPr lang="ar-IQ" sz="3600" dirty="0" smtClean="0"/>
              <a:t>وسط </a:t>
            </a:r>
            <a:r>
              <a:rPr lang="ar-IQ" sz="3600" dirty="0"/>
              <a:t>التنضيد في بعض </a:t>
            </a:r>
            <a:r>
              <a:rPr lang="ar-IQ" sz="3600" dirty="0" smtClean="0"/>
              <a:t>الاحيان  </a:t>
            </a:r>
            <a:r>
              <a:rPr lang="ar-IQ" sz="3600" dirty="0"/>
              <a:t>يمكن اجراء التنضيد وذلك بعمل حفرة يتراوح </a:t>
            </a:r>
            <a:r>
              <a:rPr lang="ar-IQ" sz="3600" dirty="0" smtClean="0"/>
              <a:t>عمقها </a:t>
            </a:r>
            <a:r>
              <a:rPr lang="ar-IQ" sz="3600" dirty="0"/>
              <a:t>من 15-30 سم في محل مظلل توضع فيها البذور ثم تغطي بالتراب وترش بالماء بين وقت </a:t>
            </a:r>
            <a:r>
              <a:rPr lang="ar-IQ" sz="3600" dirty="0" smtClean="0"/>
              <a:t>واخر </a:t>
            </a:r>
            <a:r>
              <a:rPr lang="ar-IQ" sz="3600" dirty="0"/>
              <a:t>ان لم تكن كمية مياه </a:t>
            </a:r>
            <a:r>
              <a:rPr lang="ar-IQ" sz="3600" dirty="0" err="1"/>
              <a:t>لامطار</a:t>
            </a:r>
            <a:r>
              <a:rPr lang="ar-IQ" sz="3600" dirty="0"/>
              <a:t> كافية </a:t>
            </a:r>
            <a:r>
              <a:rPr lang="ar-IQ" sz="3600" dirty="0" smtClean="0"/>
              <a:t>لذلك . </a:t>
            </a:r>
            <a:r>
              <a:rPr lang="ar-IQ" sz="3600" dirty="0"/>
              <a:t>لا ينصح بعمل حفرة عميقة لتنضيد البذور وذلك خوفا" من تجمع مياه الامطار بكثرة اذا كانت قاعدة الحفرة ذات تربة متماسكة قليلة النفاذية كما ان درجت الحرارة قد لا تنخفض الى الحد الفعال في </a:t>
            </a:r>
            <a:r>
              <a:rPr lang="ar-IQ" sz="3600" dirty="0" smtClean="0"/>
              <a:t>انهاء طور </a:t>
            </a:r>
            <a:r>
              <a:rPr lang="ar-IQ" sz="3600" dirty="0"/>
              <a:t>الراحة في البذور والتهوية قد </a:t>
            </a:r>
            <a:r>
              <a:rPr lang="ar-IQ" sz="3600" dirty="0" smtClean="0"/>
              <a:t>لا تكون </a:t>
            </a:r>
            <a:r>
              <a:rPr lang="ar-IQ" sz="3600" dirty="0"/>
              <a:t>جيدة اذ كان عمق الحفرة كبير. </a:t>
            </a:r>
            <a:r>
              <a:rPr lang="en-US" sz="3200" dirty="0"/>
              <a:t/>
            </a:r>
            <a:br>
              <a:rPr lang="en-US" sz="3200" dirty="0"/>
            </a:br>
            <a:endParaRPr lang="en-US" sz="3200" dirty="0"/>
          </a:p>
        </p:txBody>
      </p:sp>
    </p:spTree>
    <p:extLst>
      <p:ext uri="{BB962C8B-B14F-4D97-AF65-F5344CB8AC3E}">
        <p14:creationId xmlns:p14="http://schemas.microsoft.com/office/powerpoint/2010/main" val="198919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p:spPr>
        <p:txBody>
          <a:bodyPr>
            <a:normAutofit fontScale="90000"/>
          </a:bodyPr>
          <a:lstStyle/>
          <a:p>
            <a:pPr algn="r" rtl="1"/>
            <a:r>
              <a:rPr lang="ar-IQ" sz="3600" dirty="0"/>
              <a:t>في نهاية فترة التنضيد التي تختلف باختلاف نوع البذور وصنفها يكون الجذير قد بدا </a:t>
            </a:r>
            <a:r>
              <a:rPr lang="ar-IQ" sz="3600" dirty="0" smtClean="0"/>
              <a:t>فعلا </a:t>
            </a:r>
            <a:r>
              <a:rPr lang="ar-IQ" sz="3600" dirty="0" err="1" smtClean="0"/>
              <a:t>بأختراق</a:t>
            </a:r>
            <a:r>
              <a:rPr lang="ar-IQ" sz="3600" dirty="0" smtClean="0"/>
              <a:t> </a:t>
            </a:r>
            <a:r>
              <a:rPr lang="ar-IQ" sz="3600" dirty="0"/>
              <a:t>غلاف </a:t>
            </a:r>
            <a:r>
              <a:rPr lang="ar-IQ" sz="3600" dirty="0" err="1" smtClean="0"/>
              <a:t>البذره</a:t>
            </a:r>
            <a:r>
              <a:rPr lang="ar-IQ" sz="3600" dirty="0" smtClean="0"/>
              <a:t>. </a:t>
            </a:r>
            <a:r>
              <a:rPr lang="ar-IQ" sz="3600" dirty="0"/>
              <a:t>اما البذور التي لم ينفتح غلافها فعادة تكون غير حية وينصح بعزلها وعدم </a:t>
            </a:r>
            <a:r>
              <a:rPr lang="ar-IQ" sz="3600" dirty="0" smtClean="0"/>
              <a:t>زراعتها . تزرع </a:t>
            </a:r>
            <a:r>
              <a:rPr lang="ar-IQ" sz="3600" dirty="0" err="1"/>
              <a:t>البذورالمنضدة</a:t>
            </a:r>
            <a:r>
              <a:rPr lang="ar-IQ" sz="3600" dirty="0"/>
              <a:t> </a:t>
            </a:r>
            <a:r>
              <a:rPr lang="ar-IQ" sz="3600" dirty="0" smtClean="0"/>
              <a:t>بأسرع </a:t>
            </a:r>
            <a:r>
              <a:rPr lang="ar-IQ" sz="3600" dirty="0"/>
              <a:t>وقت ممكن لكي لا تتعرض للجفاف او لدرجات الحرارة العالية مما يسبب دخولها في دور السكون الثانوي وتقلل من نسبة انباتها .</a:t>
            </a:r>
            <a:r>
              <a:rPr lang="en-US" sz="3600" dirty="0"/>
              <a:t/>
            </a:r>
            <a:br>
              <a:rPr lang="en-US" sz="3600" dirty="0"/>
            </a:br>
            <a:r>
              <a:rPr lang="ar-IQ" sz="3600" dirty="0"/>
              <a:t>اما اذ كانت الظروف الحقلية او المناخية غير </a:t>
            </a:r>
            <a:r>
              <a:rPr lang="ar-IQ" sz="3600" dirty="0" err="1"/>
              <a:t>ملأئمة</a:t>
            </a:r>
            <a:r>
              <a:rPr lang="ar-IQ" sz="3600" dirty="0"/>
              <a:t> لزراعة البذور المنضدة فعندئذ تخزن البذور على درجة حرارة </a:t>
            </a:r>
            <a:r>
              <a:rPr lang="ar-IQ" sz="3600" dirty="0" smtClean="0"/>
              <a:t>0-10 مͦ    ولمدة  1-3 </a:t>
            </a:r>
            <a:r>
              <a:rPr lang="ar-IQ" sz="3600" dirty="0"/>
              <a:t>اسابيع من دون الحاق اي ضرر ملموس بها ان موعد البدء بتنضيد بذور صنف معين من اصناف الفاكهة يجب تحديده في المدة اللازمة لتنضيد بذوره والموعد السنوي الذي تسمح </a:t>
            </a:r>
            <a:r>
              <a:rPr lang="ar-IQ" sz="3600" dirty="0" smtClean="0"/>
              <a:t>به </a:t>
            </a:r>
            <a:r>
              <a:rPr lang="ar-IQ" sz="3600" dirty="0"/>
              <a:t>الظروف </a:t>
            </a:r>
            <a:r>
              <a:rPr lang="ar-IQ" sz="3600" dirty="0" smtClean="0"/>
              <a:t>لزراعته </a:t>
            </a:r>
            <a:r>
              <a:rPr lang="ar-IQ" sz="3600" dirty="0"/>
              <a:t>في الحقل حتى نتجنب </a:t>
            </a:r>
            <a:r>
              <a:rPr lang="ar-IQ" sz="3600" dirty="0" smtClean="0"/>
              <a:t>الوقوع </a:t>
            </a:r>
            <a:r>
              <a:rPr lang="ar-IQ" sz="3600" dirty="0"/>
              <a:t>في مشكلة اكتمال التنضيد وعدم امكانية زراعتها مباشرة .</a:t>
            </a:r>
            <a:r>
              <a:rPr lang="en-US" sz="2800" dirty="0"/>
              <a:t/>
            </a:r>
            <a:br>
              <a:rPr lang="en-US" sz="2800" dirty="0"/>
            </a:br>
            <a:endParaRPr lang="en-US" sz="2800" dirty="0"/>
          </a:p>
        </p:txBody>
      </p:sp>
    </p:spTree>
    <p:extLst>
      <p:ext uri="{BB962C8B-B14F-4D97-AF65-F5344CB8AC3E}">
        <p14:creationId xmlns:p14="http://schemas.microsoft.com/office/powerpoint/2010/main" val="54297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12968" cy="6624736"/>
          </a:xfrm>
        </p:spPr>
        <p:txBody>
          <a:bodyPr>
            <a:normAutofit fontScale="90000"/>
          </a:bodyPr>
          <a:lstStyle/>
          <a:p>
            <a:pPr algn="r" rtl="1"/>
            <a:r>
              <a:rPr lang="ar-IQ" sz="3600" dirty="0">
                <a:solidFill>
                  <a:srgbClr val="FF0000"/>
                </a:solidFill>
              </a:rPr>
              <a:t>4</a:t>
            </a:r>
            <a:r>
              <a:rPr lang="ar-IQ" sz="3600" dirty="0" smtClean="0">
                <a:solidFill>
                  <a:srgbClr val="FF0000"/>
                </a:solidFill>
              </a:rPr>
              <a:t> – المواد الكيمياوية :</a:t>
            </a:r>
            <a:r>
              <a:rPr lang="ar-IQ" sz="4000" dirty="0" smtClean="0">
                <a:solidFill>
                  <a:srgbClr val="FF0000"/>
                </a:solidFill>
              </a:rPr>
              <a:t/>
            </a:r>
            <a:br>
              <a:rPr lang="ar-IQ" sz="4000" dirty="0" smtClean="0">
                <a:solidFill>
                  <a:srgbClr val="FF0000"/>
                </a:solidFill>
              </a:rPr>
            </a:br>
            <a:r>
              <a:rPr lang="ar-IQ" sz="3600" dirty="0" smtClean="0"/>
              <a:t>وتشمل منظمات النمو مثل </a:t>
            </a:r>
            <a:r>
              <a:rPr lang="ar-IQ" sz="3600" dirty="0" err="1" smtClean="0"/>
              <a:t>الجبرلينات</a:t>
            </a:r>
            <a:r>
              <a:rPr lang="ar-IQ" sz="3600" dirty="0" smtClean="0"/>
              <a:t> </a:t>
            </a:r>
            <a:r>
              <a:rPr lang="ar-IQ" sz="3600" dirty="0" err="1" smtClean="0"/>
              <a:t>والسايتوكاينينات</a:t>
            </a:r>
            <a:r>
              <a:rPr lang="ar-IQ" sz="3600" dirty="0" smtClean="0"/>
              <a:t> ومواد اخرى مثل نترات البوتاسيوم .</a:t>
            </a:r>
            <a:br>
              <a:rPr lang="ar-IQ" sz="3600" dirty="0" smtClean="0"/>
            </a:br>
            <a:r>
              <a:rPr lang="ar-IQ" sz="3600" dirty="0" smtClean="0">
                <a:solidFill>
                  <a:srgbClr val="FF0000"/>
                </a:solidFill>
              </a:rPr>
              <a:t>5 – تجفيف البذور :</a:t>
            </a:r>
            <a:br>
              <a:rPr lang="ar-IQ" sz="3600" dirty="0" smtClean="0">
                <a:solidFill>
                  <a:srgbClr val="FF0000"/>
                </a:solidFill>
              </a:rPr>
            </a:br>
            <a:r>
              <a:rPr lang="ar-IQ" sz="3600" dirty="0" smtClean="0"/>
              <a:t>ان البذور الحديثة الحصاد لا تنبت الا بعد خزنها خزنا جافا لفترة معينة من الزمن وقد يستغرق هذا النوع من السكون بضعة أيام الى عدة شهور ويعتمد ذلك على نوع البذور. </a:t>
            </a:r>
            <a:br>
              <a:rPr lang="ar-IQ" sz="3600" dirty="0" smtClean="0"/>
            </a:br>
            <a:r>
              <a:rPr lang="ar-IQ" sz="3600" dirty="0" smtClean="0"/>
              <a:t>بما ان بذور الخضروات وغيرها تخزن خزنا جافا فغالبا ما تكون هذه الفترة قد </a:t>
            </a:r>
            <a:r>
              <a:rPr lang="ar-IQ" sz="3600" dirty="0" err="1" smtClean="0"/>
              <a:t>أنتهت</a:t>
            </a:r>
            <a:r>
              <a:rPr lang="ar-IQ" sz="3600" dirty="0" smtClean="0"/>
              <a:t> اثناء الخزن . أما اذا اريد انبات البذور بعد حصادها مباشرة فعندها تجفف البذور لمدة 3 ايام عند درجة حرارة 40 مͦ  أو خمسة ايام على درجة حرارة 37 مͦ  .</a:t>
            </a:r>
            <a:br>
              <a:rPr lang="ar-IQ" sz="3600" dirty="0" smtClean="0"/>
            </a:br>
            <a:r>
              <a:rPr lang="ar-IQ" sz="3600" dirty="0" smtClean="0">
                <a:solidFill>
                  <a:srgbClr val="FF0000"/>
                </a:solidFill>
              </a:rPr>
              <a:t>6 - الضوء : </a:t>
            </a:r>
            <a:r>
              <a:rPr lang="ar-IQ" sz="3600" dirty="0" smtClean="0"/>
              <a:t>هناك عدد من البذور يتطلب انباتها التعرض للضوء مثل بعض بذور اصناف الخس .</a:t>
            </a:r>
            <a:endParaRPr lang="en-US" sz="3600" dirty="0"/>
          </a:p>
        </p:txBody>
      </p:sp>
    </p:spTree>
    <p:extLst>
      <p:ext uri="{BB962C8B-B14F-4D97-AF65-F5344CB8AC3E}">
        <p14:creationId xmlns:p14="http://schemas.microsoft.com/office/powerpoint/2010/main" val="224796800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78</Words>
  <Application>Microsoft Office PowerPoint</Application>
  <PresentationFormat>عرض على الشاشة (3:4)‏</PresentationFormat>
  <Paragraphs>12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 الدرس العملي الرابع د. عبدالكاظم ناصر صالح </vt:lpstr>
      <vt:lpstr>معاملة البذور قبل الزراعة  تتعد المعاملات التي تجرى على البذور قبل زراعتها لكسر وأنهاء طور السكون وتتضمن معاملات ميكانيكية وكيمياوية واستغلال العوامل البيئية مثل الضوء ودرجة الحرارة وتهدف جميع العمليات الى تسهيل وأسراع عمليات انبات البذور. ومن المعاملات التي تجري على البذور قبل زرعتها هي : 1 - الخدش وتقسم الى :  </vt:lpstr>
      <vt:lpstr> أ – تخديش الميكانيكي : من المعرف ان أغطية البذرة تؤدي الى سكون عدد انواع من البذورنتيجة لعدم نفاذيتها للماء والغازات (خاصة الاوكسجين) او لمنعها لتمدد الجنين , وان ازالة اغطية البذور بطريقة ميكانيكية يودي الى ازالة موانع الانبات هذه . وتتضمن عملية التخديش كسرأ وحكا" لأغطية البذور التي تؤدي الى ازالة العومل المحددة الانبات، ويلجا الى فرك البذور بورق الصفرة Sandpaper او حكها بمبرد او كسر الاغطية بين فكي كسارة او عمل وثقب بالبذرة او استعمال مكائن تخديش خاصة مع ملاحظة عدم الأضرار بالبذرة عند استعمال هذه الطريقة  </vt:lpstr>
      <vt:lpstr> ب- التخديش بالحامض : ان هذه المعاملة مفيدة للبذور ذات الاغطية غير النفاذة ويعد حامض الكبريتيك H₂SO₄ المركز الفعال جدا" ولكن يجب الحذر الشديد عند استعماله وتوضع البذور الجافة في وعاء زجاجي وتغطى بحامض الكبريتيك المركز وبنسبة حجم واحد من البذور لكل حجمين من الحامض وتختلف مدة المعاملة وتتروح المدة بين10 دقائق البعض انواع البذور الى 6 ساعات في بذور اخرى. وتغسل يالماء الجاري لمد 10دقائق بعد المعاملة للتخليص من الحامض ويمكن زراعة البذور بعد المعاملة بالحامض عندما تكون رطبة او جافة او خزنها لحين الحاجة اليها. وعموما فان معاملة البذور بحامض الكبريتيك تسبب رفع نسبة الانبات في البذور الى ثلاثة اضعاف ولكنها طريقة مرتفعة الثمن وخطرة ألاستعمال . </vt:lpstr>
      <vt:lpstr> 2 - المعاملة بالماء الساخن والبارد : تنقع البذور اما بهدف تحويل اغطية البذور الصلبة او بأزالة المواد المانعة للأنبات او لتقصير الفترة اللازمة للانبات او بهدف هذه العوامل مجتمعة ويمكن ارخاء بعض اغطية البذور الصلبة بوضع البذور في 4-5 اضعاف حجمها في الماء الساخن درجة حرارتة  77-100مͦ   ثم تزال مباشرة وقد تترك البذور لتنقع في الماء الذي يبرد تدريجيا" لمد 12-24 ساعة ويجب زراعة البذور مباشر بعد المعاملة بالماء الساخن . ويلجا البعض الى غلي البذور في الماء لبعض دقائق ولكن هذه العملية خطرة حيث تعريض البذور لدرجة حرارة مرتفعة غالبا" ما يؤدي الى الاضرار بالبذور بسبب قتل الجنين الحي داخل البذرة . ان هذه المعاملة غير ضرورية عند زراعة البذور في الحقل حيث ان المواد المانعة للأنبات تغسل بواسطة ماء الري اذا كانت مياه الري كافية وليس فقط لترطيب البذرة .  </vt:lpstr>
      <vt:lpstr> 3- التنضيد : ان أحدى الطرق المستعملة بكثير في معاملة البذور وتهيئتها للأنبات هي تنضيد البذور وتعني تعريض البذور لدرجة الحرارة منخفضة 2-7 مͦ  لفترة زمنية كافية تختلف باختلاف الأنواع واصناف النواع الواحد وقد يتسع هذا المدى من الدرجة الحرارة للتنضيد الى (0-10)مͦ على شرط ان تكون هناك رطوبة مناسبة وتهوية جيدة للبذور في اثناء التنضيد , لذلك تسمى هذه العملية ايضا" بالتبريد الرطب . اثناء عملية التنضيد تحصل عدة تغييرات في البذور منها زيادة قابلية الغلاف على نفوذ الماء فيه وتبادل  الغازات وزيادة نشاط الانزيمات ودرجة الحموضة والمواد القابلة للذوبان وسرعة التنفس للجنين والمواد المشجعة للنمو وخاصة حامض الجبرلين ونقصان المثبطات للنمو وخاصة حامض الابسايسيك . </vt:lpstr>
      <vt:lpstr> ومن الاوساط المستعملة في التنضيد مزيج متكون من الرمل والبيتموس بنسبة 1:1 ويرطب هذا المزيج ويترك لمدة 24 ساعة قبل الاستعمال ويجرى التنضيد بوضع البذوربوسط التنضيد في صناديق  خشبية على شكل طبقات متبادلة بحيث تكون الطبقة السفلية والعلوية من وسط التنضيد في بعض الاحيان  يمكن اجراء التنضيد وذلك بعمل حفرة يتراوح عمقها من 15-30 سم في محل مظلل توضع فيها البذور ثم تغطي بالتراب وترش بالماء بين وقت واخر ان لم تكن كمية مياه لامطار كافية لذلك . لا ينصح بعمل حفرة عميقة لتنضيد البذور وذلك خوفا" من تجمع مياه الامطار بكثرة اذا كانت قاعدة الحفرة ذات تربة متماسكة قليلة النفاذية كما ان درجت الحرارة قد لا تنخفض الى الحد الفعال في انهاء طور الراحة في البذور والتهوية قد لا تكون جيدة اذ كان عمق الحفرة كبير.  </vt:lpstr>
      <vt:lpstr>في نهاية فترة التنضيد التي تختلف باختلاف نوع البذور وصنفها يكون الجذير قد بدا فعلا بأختراق غلاف البذره. اما البذور التي لم ينفتح غلافها فعادة تكون غير حية وينصح بعزلها وعدم زراعتها . تزرع البذورالمنضدة بأسرع وقت ممكن لكي لا تتعرض للجفاف او لدرجات الحرارة العالية مما يسبب دخولها في دور السكون الثانوي وتقلل من نسبة انباتها . اما اذ كانت الظروف الحقلية او المناخية غير ملأئمة لزراعة البذور المنضدة فعندئذ تخزن البذور على درجة حرارة 0-10 مͦ    ولمدة  1-3 اسابيع من دون الحاق اي ضرر ملموس بها ان موعد البدء بتنضيد بذور صنف معين من اصناف الفاكهة يجب تحديده في المدة اللازمة لتنضيد بذوره والموعد السنوي الذي تسمح به الظروف لزراعته في الحقل حتى نتجنب الوقوع في مشكلة اكتمال التنضيد وعدم امكانية زراعتها مباشرة . </vt:lpstr>
      <vt:lpstr>4 – المواد الكيمياوية : وتشمل منظمات النمو مثل الجبرلينات والسايتوكاينينات ومواد اخرى مثل نترات البوتاسيوم . 5 – تجفيف البذور : ان البذور الحديثة الحصاد لا تنبت الا بعد خزنها خزنا جافا لفترة معينة من الزمن وقد يستغرق هذا النوع من السكون بضعة أيام الى عدة شهور ويعتمد ذلك على نوع البذور.  بما ان بذور الخضروات وغيرها تخزن خزنا جافا فغالبا ما تكون هذه الفترة قد أنتهت اثناء الخزن . أما اذا اريد انبات البذور بعد حصادها مباشرة فعندها تجفف البذور لمدة 3 ايام عند درجة حرارة 40 مͦ  أو خمسة ايام على درجة حرارة 37 مͦ  . 6 - الضوء : هناك عدد من البذور يتطلب انباتها التعرض للضوء مثل بعض بذور اصناف الخس .</vt:lpstr>
      <vt:lpstr>شكرا” لحسن الأصغاء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العملي الرابع</dc:title>
  <dc:creator>DR.Ahmed Saker 2o1O</dc:creator>
  <cp:lastModifiedBy>DR.Ahmed Saker 2o1O</cp:lastModifiedBy>
  <cp:revision>10</cp:revision>
  <dcterms:created xsi:type="dcterms:W3CDTF">2021-06-01T07:05:37Z</dcterms:created>
  <dcterms:modified xsi:type="dcterms:W3CDTF">2022-05-06T15:07:22Z</dcterms:modified>
</cp:coreProperties>
</file>